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officeDocument/2006/relationships/officeDocument" Target="ppt/presentation.xml" /><Relationship Id="rId1" Type="http://schemas.microsoft.com/office/2011/relationships/webextensiontaskpanes" Target="ppt/webextensions/taskpanes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9" r:id="rId2"/>
    <p:sldId id="264" r:id="rId3"/>
    <p:sldId id="266" r:id="rId4"/>
    <p:sldId id="294" r:id="rId5"/>
    <p:sldId id="271" r:id="rId6"/>
    <p:sldId id="298" r:id="rId7"/>
    <p:sldId id="295" r:id="rId8"/>
    <p:sldId id="296" r:id="rId9"/>
    <p:sldId id="297" r:id="rId10"/>
    <p:sldId id="300" r:id="rId11"/>
    <p:sldId id="278" r:id="rId12"/>
    <p:sldId id="302" r:id="rId13"/>
    <p:sldId id="303" r:id="rId14"/>
    <p:sldId id="304" r:id="rId15"/>
    <p:sldId id="277" r:id="rId16"/>
    <p:sldId id="289" r:id="rId17"/>
    <p:sldId id="291" r:id="rId18"/>
    <p:sldId id="292" r:id="rId19"/>
    <p:sldId id="293" r:id="rId20"/>
    <p:sldId id="285" r:id="rId21"/>
    <p:sldId id="267" r:id="rId22"/>
    <p:sldId id="268" r:id="rId23"/>
    <p:sldId id="275" r:id="rId24"/>
    <p:sldId id="279" r:id="rId25"/>
    <p:sldId id="308" r:id="rId26"/>
    <p:sldId id="307" r:id="rId27"/>
    <p:sldId id="309" r:id="rId28"/>
    <p:sldId id="305" r:id="rId29"/>
    <p:sldId id="280" r:id="rId30"/>
    <p:sldId id="306" r:id="rId31"/>
    <p:sldId id="276" r:id="rId32"/>
    <p:sldId id="270" r:id="rId33"/>
    <p:sldId id="274" r:id="rId34"/>
    <p:sldId id="311" r:id="rId35"/>
    <p:sldId id="312" r:id="rId36"/>
    <p:sldId id="310" r:id="rId37"/>
    <p:sldId id="313" r:id="rId38"/>
    <p:sldId id="314" r:id="rId39"/>
    <p:sldId id="315" r:id="rId40"/>
    <p:sldId id="282" r:id="rId41"/>
    <p:sldId id="283" r:id="rId42"/>
    <p:sldId id="284" r:id="rId43"/>
    <p:sldId id="28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BA5"/>
    <a:srgbClr val="CCE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0" autoAdjust="0"/>
  </p:normalViewPr>
  <p:slideViewPr>
    <p:cSldViewPr snapToGrid="0">
      <p:cViewPr varScale="1">
        <p:scale>
          <a:sx n="97" d="100"/>
          <a:sy n="97" d="100"/>
        </p:scale>
        <p:origin x="14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42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presProps" Target="presProps.xml" /><Relationship Id="rId50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handoutMaster" Target="handoutMasters/handout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viewProps" Target="viewProps.xml" /><Relationship Id="rId8" Type="http://schemas.openxmlformats.org/officeDocument/2006/relationships/slide" Target="slides/slide7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5EF6C7C-891F-171A-6874-FB8982BDAE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B50662-12E3-61B7-2838-570C170702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8E01F-2F3D-42C4-8A6E-B916C8CFE61D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41216-1824-3DEB-7283-3052060B72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62BFB-BAE2-61FD-77AF-9B91C8B92F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DD6B3-7996-4FC4-9AB2-223C25CD5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642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4C39D-A088-4C26-99E5-CE4F66369091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E8BB-4172-49B7-9357-18161EC9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4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幅_标题_侧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DBB09-43B3-5851-22A9-0E95F358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298" y="2181847"/>
            <a:ext cx="4951404" cy="1692614"/>
          </a:xfrm>
        </p:spPr>
        <p:txBody>
          <a:bodyPr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21A93-0B97-7AB4-0975-EFC552209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6630" y="3957249"/>
            <a:ext cx="4951073" cy="214894"/>
          </a:xfrm>
        </p:spPr>
        <p:txBody>
          <a:bodyPr>
            <a:noAutofit/>
          </a:bodyPr>
          <a:lstStyle>
            <a:lvl1pPr marL="0" indent="0" algn="ctr" defTabSz="914332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000" u="none" kern="1200" dirty="0" smtClean="0">
                <a:solidFill>
                  <a:schemeClr val="tx1">
                    <a:alpha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BF414A-73B7-4557-4E41-399D5D6F3C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33" y="279738"/>
            <a:ext cx="2160388" cy="46922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B9DA764-CA95-D16A-A5B5-6C66FCE95DFE}"/>
              </a:ext>
            </a:extLst>
          </p:cNvPr>
          <p:cNvGrpSpPr/>
          <p:nvPr userDrawn="1"/>
        </p:nvGrpSpPr>
        <p:grpSpPr>
          <a:xfrm>
            <a:off x="0" y="5"/>
            <a:ext cx="9144000" cy="1093567"/>
            <a:chOff x="0" y="0"/>
            <a:chExt cx="12192000" cy="10894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3D230A-8E46-CB9B-FB06-07CB277B4BE8}"/>
                </a:ext>
              </a:extLst>
            </p:cNvPr>
            <p:cNvSpPr/>
            <p:nvPr userDrawn="1"/>
          </p:nvSpPr>
          <p:spPr>
            <a:xfrm>
              <a:off x="0" y="0"/>
              <a:ext cx="12192000" cy="1089497"/>
            </a:xfrm>
            <a:prstGeom prst="rect">
              <a:avLst/>
            </a:prstGeom>
            <a:gradFill flip="none" rotWithShape="1">
              <a:gsLst>
                <a:gs pos="0">
                  <a:srgbClr val="CC3300"/>
                </a:gs>
                <a:gs pos="49000">
                  <a:srgbClr val="C00000"/>
                </a:gs>
                <a:gs pos="100000">
                  <a:srgbClr val="FF0000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0069851-EC81-B55D-A80A-90B279DA5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036" y="279738"/>
              <a:ext cx="3067127" cy="499622"/>
            </a:xfrm>
            <a:prstGeom prst="rect">
              <a:avLst/>
            </a:prstGeom>
          </p:spPr>
        </p:pic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09BDFFC-C294-C3B7-74A4-6D9BE2647B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6300" y="4810280"/>
            <a:ext cx="4951403" cy="365125"/>
          </a:xfrm>
        </p:spPr>
        <p:txBody>
          <a:bodyPr/>
          <a:lstStyle>
            <a:lvl1pPr marL="0" indent="0" algn="ctr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灯片编号占位符 6">
            <a:extLst>
              <a:ext uri="{FF2B5EF4-FFF2-40B4-BE49-F238E27FC236}">
                <a16:creationId xmlns:a16="http://schemas.microsoft.com/office/drawing/2014/main" id="{BA4B57A4-466C-B01B-0599-4B7A19603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1871" y="6356355"/>
            <a:ext cx="614059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6FAE033-2161-48C7-9160-719E6E864EF8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6BB90D-77BD-065A-335F-941C1C568B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8650" y="6356355"/>
            <a:ext cx="1138365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B90FB-69E1-14AB-404F-292D5F665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633" y="6356355"/>
            <a:ext cx="4525308" cy="365125"/>
          </a:xfrm>
          <a:prstGeom prst="rect">
            <a:avLst/>
          </a:prstGeom>
        </p:spPr>
        <p:txBody>
          <a:bodyPr/>
          <a:lstStyle>
            <a:lvl1pPr>
              <a:defRPr lang="en-US" altLang="zh-CN" sz="1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Copyright © 2022 Mengtong Li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963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幅_标题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5EB3D-0A67-81B6-7575-B61BA46D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95" y="1298985"/>
            <a:ext cx="7886700" cy="1325563"/>
          </a:xfr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A49AA4-D151-898F-8F1F-5E3C9C87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A241C4-3B9E-663F-CB9C-30DB1EAC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81E340-90A9-3741-EF7C-F0BE91B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0BA288-AEBD-CEB3-B165-8CF76D63457F}"/>
              </a:ext>
            </a:extLst>
          </p:cNvPr>
          <p:cNvGrpSpPr/>
          <p:nvPr userDrawn="1"/>
        </p:nvGrpSpPr>
        <p:grpSpPr>
          <a:xfrm>
            <a:off x="0" y="5"/>
            <a:ext cx="9144000" cy="1089497"/>
            <a:chOff x="0" y="0"/>
            <a:chExt cx="12192000" cy="10894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70BA25A-6B1B-79E6-BCE1-E155FC3A5B8B}"/>
                </a:ext>
              </a:extLst>
            </p:cNvPr>
            <p:cNvSpPr/>
            <p:nvPr userDrawn="1"/>
          </p:nvSpPr>
          <p:spPr>
            <a:xfrm>
              <a:off x="0" y="0"/>
              <a:ext cx="12192000" cy="1089497"/>
            </a:xfrm>
            <a:prstGeom prst="rect">
              <a:avLst/>
            </a:prstGeom>
            <a:gradFill flip="none" rotWithShape="1">
              <a:gsLst>
                <a:gs pos="0">
                  <a:srgbClr val="CC3300"/>
                </a:gs>
                <a:gs pos="49000">
                  <a:srgbClr val="C00000"/>
                </a:gs>
                <a:gs pos="100000">
                  <a:srgbClr val="FF0000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67C3C84-F1D9-2BFD-C7FF-3DA47B58E5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036" y="279738"/>
              <a:ext cx="3067127" cy="499622"/>
            </a:xfrm>
            <a:prstGeom prst="rect">
              <a:avLst/>
            </a:prstGeom>
          </p:spPr>
        </p:pic>
      </p:grp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96EC272C-3C54-840B-B72F-D24DB53E36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124" y="639463"/>
            <a:ext cx="4215395" cy="4276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3FF17D0F-DF1B-CB4E-26E7-831B10BD8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124" y="136530"/>
            <a:ext cx="4215395" cy="4276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EB24288-702D-6756-C352-6B6128470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2947993"/>
            <a:ext cx="4624388" cy="29559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818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幅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20F9731-38B8-C7EF-EB50-FED12E6F5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30" y="279738"/>
            <a:ext cx="2300345" cy="49962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66D0F6A-5282-AA8A-D82E-DEA4305B890D}"/>
              </a:ext>
            </a:extLst>
          </p:cNvPr>
          <p:cNvGrpSpPr/>
          <p:nvPr userDrawn="1"/>
        </p:nvGrpSpPr>
        <p:grpSpPr>
          <a:xfrm>
            <a:off x="0" y="5"/>
            <a:ext cx="9144000" cy="1089497"/>
            <a:chOff x="0" y="0"/>
            <a:chExt cx="12192000" cy="108949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42B073A-A937-1649-EA1F-F1412CCD0B42}"/>
                </a:ext>
              </a:extLst>
            </p:cNvPr>
            <p:cNvSpPr/>
            <p:nvPr userDrawn="1"/>
          </p:nvSpPr>
          <p:spPr>
            <a:xfrm>
              <a:off x="0" y="0"/>
              <a:ext cx="12192000" cy="1089497"/>
            </a:xfrm>
            <a:prstGeom prst="rect">
              <a:avLst/>
            </a:prstGeom>
            <a:gradFill flip="none" rotWithShape="1">
              <a:gsLst>
                <a:gs pos="0">
                  <a:srgbClr val="CC3300"/>
                </a:gs>
                <a:gs pos="49000">
                  <a:srgbClr val="C00000"/>
                </a:gs>
                <a:gs pos="100000">
                  <a:srgbClr val="FF0000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83A62C9-34D6-04C0-AE0D-B35DCACC5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036" y="279738"/>
              <a:ext cx="3067127" cy="499622"/>
            </a:xfrm>
            <a:prstGeom prst="rect">
              <a:avLst/>
            </a:prstGeom>
          </p:spPr>
        </p:pic>
      </p:grp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3F806FF-87EC-C7CB-FC46-CEB2724B6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124" y="136530"/>
            <a:ext cx="4215395" cy="4276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E4F64D09-415F-5E9E-3D47-7420C5C57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124" y="639463"/>
            <a:ext cx="4215395" cy="4276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0446CA58-ACE8-A2CA-9DA2-63A9C1823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1871" y="6356355"/>
            <a:ext cx="614059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6FAE033-2161-48C7-9160-719E6E864EF8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F3F57F-DA54-242B-792B-F1AE59032D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822" y="1794840"/>
            <a:ext cx="4731158" cy="3268320"/>
          </a:xfrm>
        </p:spPr>
        <p:txBody>
          <a:bodyPr/>
          <a:lstStyle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CF2A8-AA52-76AA-1054-716FF5806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1138365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5CD3A77-8F09-2458-99A0-8C7C2E58F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633" y="6356355"/>
            <a:ext cx="4525308" cy="365125"/>
          </a:xfrm>
          <a:prstGeom prst="rect">
            <a:avLst/>
          </a:prstGeom>
        </p:spPr>
        <p:txBody>
          <a:bodyPr/>
          <a:lstStyle>
            <a:lvl1pPr>
              <a:defRPr lang="en-US" altLang="zh-CN" sz="1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Copyright © 2022 Mengtong Li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80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443F7-E19F-2FCA-FD11-A091CA5C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970011"/>
            <a:ext cx="6092190" cy="961853"/>
          </a:xfrm>
        </p:spPr>
        <p:txBody>
          <a:bodyPr/>
          <a:lstStyle>
            <a:lvl1pPr algn="l">
              <a:defRPr b="1" baseline="0"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B1E3FD-AF88-6691-4432-5442D372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FDF161-2FAB-D49C-6BFA-41019811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21C22D-1533-0E23-6CED-599A17CA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A10096-5A17-9FE4-EBB8-0AFACA70B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2489890"/>
            <a:ext cx="3943350" cy="3479115"/>
          </a:xfrm>
        </p:spPr>
        <p:txBody>
          <a:bodyPr/>
          <a:lstStyle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D187143-8193-4BF5-405F-CB8D30D3A6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394335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9145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CED56-C720-313C-25FF-1A7F8AC0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23113"/>
            <a:ext cx="7886700" cy="1325563"/>
          </a:xfrm>
        </p:spPr>
        <p:txBody>
          <a:bodyPr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BBEA91-CAD5-32B6-906E-2F3BE4BB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51DC63-7898-045F-3402-947B3C5CD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E3FD6E-06DF-2A6C-A7FF-932E2618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D7655DC-2D65-C610-8073-F17D785739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4524" y="3677211"/>
            <a:ext cx="3394953" cy="3651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903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_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E5FE53-75BC-F2DD-A212-DC6E423B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301289-104C-9A56-EF78-5C590C6C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DE7F2C-36C2-BBBC-98F7-525810BE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7D31058-CCB7-8FFE-8A15-A54C44873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9489" y="1187832"/>
            <a:ext cx="3006278" cy="4114193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5176D5-FBB7-164F-F186-9F938D61A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187828"/>
            <a:ext cx="4064795" cy="4114800"/>
          </a:xfrm>
        </p:spPr>
        <p:txBody>
          <a:bodyPr/>
          <a:lstStyle>
            <a:lvl1pPr>
              <a:defRPr sz="20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lang="zh-CN" altLang="en-US" sz="2000" b="1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>
              <a:defRPr lang="zh-CN" altLang="en-US" sz="2000" b="1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>
              <a:defRPr lang="zh-CN" altLang="en-US" sz="2000" b="1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>
              <a:defRPr lang="zh-CN" altLang="en-US" sz="2000" b="1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2467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/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A041-F549-C45F-0E9C-3AD61E43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7074"/>
            <a:ext cx="7886700" cy="1325563"/>
          </a:xfrm>
        </p:spPr>
        <p:txBody>
          <a:bodyPr/>
          <a:lstStyle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6BA1C5-E114-CAC1-7312-017C69DD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74109-915B-D0D9-DC46-7413E734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4AC4E9-0A41-8006-5AFD-2ECB5D69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6689FF-E9A3-9D01-7C6A-2DA6ACC9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30" y="279738"/>
            <a:ext cx="2300345" cy="49962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CB5BE96-50F6-1E5D-4BD5-270CDC403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3" y="3336929"/>
            <a:ext cx="7886699" cy="2154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611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0F8456-3BE9-3D43-2F62-C60F40B5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BCAF0-0E0E-EFEF-3AC7-2A551004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E8A9F722-73F8-F514-B1CA-76B531CD3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1138365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B06A4EFA-472B-EA85-D9EF-CA1A34E5B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633" y="6356355"/>
            <a:ext cx="4525308" cy="365125"/>
          </a:xfrm>
          <a:prstGeom prst="rect">
            <a:avLst/>
          </a:prstGeom>
        </p:spPr>
        <p:txBody>
          <a:bodyPr/>
          <a:lstStyle>
            <a:lvl1pPr>
              <a:defRPr lang="en-US" altLang="zh-CN" sz="1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B5C5AD3A-9A7A-E41F-C127-A2DB3453F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1871" y="6356355"/>
            <a:ext cx="614059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6FAE033-2161-48C7-9160-719E6E864EF8}" type="slidenum">
              <a:rPr lang="en-US" altLang="zh-CN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4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55" r:id="rId3"/>
    <p:sldLayoutId id="2147483662" r:id="rId4"/>
    <p:sldLayoutId id="2147483661" r:id="rId5"/>
    <p:sldLayoutId id="2147483659" r:id="rId6"/>
    <p:sldLayoutId id="2147483658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lang="zh-CN" altLang="en-US" sz="4400" kern="1200" dirty="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7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4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4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4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4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DF323-CE2C-B76C-FDC7-EB50366B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40" y="2168690"/>
            <a:ext cx="5396519" cy="1692614"/>
          </a:xfrm>
        </p:spPr>
        <p:txBody>
          <a:bodyPr/>
          <a:lstStyle/>
          <a:p>
            <a:r>
              <a:rPr lang="zh-CN" altLang="en-US" dirty="0"/>
              <a:t>软件工程导论习题课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FDC1A-18C0-53F4-8BF6-965285524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复习不需要副标题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D0D353-604C-CAE1-A6D7-57D25F755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2000" dirty="0"/>
              <a:t>汇报人：李孟桐</a:t>
            </a:r>
          </a:p>
        </p:txBody>
      </p:sp>
    </p:spTree>
    <p:extLst>
      <p:ext uri="{BB962C8B-B14F-4D97-AF65-F5344CB8AC3E}">
        <p14:creationId xmlns:p14="http://schemas.microsoft.com/office/powerpoint/2010/main" val="26052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10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 一些问题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55E613-34A4-9339-3800-B4B078ABFF18}"/>
              </a:ext>
            </a:extLst>
          </p:cNvPr>
          <p:cNvSpPr txBox="1"/>
          <p:nvPr/>
        </p:nvSpPr>
        <p:spPr>
          <a:xfrm>
            <a:off x="6275811" y="2564994"/>
            <a:ext cx="1355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数据流未命名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BD976865-8B9C-BE28-FEEA-4D92E2CC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r="63933"/>
          <a:stretch/>
        </p:blipFill>
        <p:spPr>
          <a:xfrm rot="5400000">
            <a:off x="1940125" y="705912"/>
            <a:ext cx="2368231" cy="57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11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4BB26B-B6DA-31E0-F7E1-F973E47819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2489890"/>
            <a:ext cx="4390682" cy="3479115"/>
          </a:xfrm>
        </p:spPr>
        <p:txBody>
          <a:bodyPr/>
          <a:lstStyle/>
          <a:p>
            <a:r>
              <a:rPr lang="zh-CN" altLang="en-US" dirty="0"/>
              <a:t>两种结构：事务、变换</a:t>
            </a:r>
            <a:endParaRPr lang="en-US" altLang="zh-CN" dirty="0"/>
          </a:p>
          <a:p>
            <a:r>
              <a:rPr lang="zh-CN" altLang="en-US" dirty="0"/>
              <a:t>由表及里，自上而下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" y="2028314"/>
            <a:ext cx="5245877" cy="365125"/>
          </a:xfrm>
        </p:spPr>
        <p:txBody>
          <a:bodyPr/>
          <a:lstStyle/>
          <a:p>
            <a:r>
              <a:rPr lang="zh-CN" altLang="en-US" dirty="0"/>
              <a:t>从数据流图到软件结构图 </a:t>
            </a:r>
            <a:r>
              <a:rPr lang="en-US" altLang="zh-CN" dirty="0"/>
              <a:t>P104~P112</a:t>
            </a:r>
            <a:endParaRPr lang="zh-CN" altLang="en-US" dirty="0"/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42CABF05-A9C3-551F-831E-4723D0027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81" y="1868271"/>
            <a:ext cx="4005847" cy="416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18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12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4BB26B-B6DA-31E0-F7E1-F973E47819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从数据流图到软件结构图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5A3F88-F16E-4602-179D-BCB2F6593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"/>
          <a:stretch/>
        </p:blipFill>
        <p:spPr>
          <a:xfrm>
            <a:off x="776111" y="2546286"/>
            <a:ext cx="7458567" cy="3519170"/>
          </a:xfrm>
          <a:prstGeom prst="rect">
            <a:avLst/>
          </a:prstGeom>
        </p:spPr>
      </p:pic>
      <p:sp>
        <p:nvSpPr>
          <p:cNvPr id="8" name="内容占位符 6">
            <a:extLst>
              <a:ext uri="{FF2B5EF4-FFF2-40B4-BE49-F238E27FC236}">
                <a16:creationId xmlns:a16="http://schemas.microsoft.com/office/drawing/2014/main" id="{F66BFEFD-AE9B-2842-9725-0F893C3CC1B7}"/>
              </a:ext>
            </a:extLst>
          </p:cNvPr>
          <p:cNvSpPr txBox="1">
            <a:spLocks/>
          </p:cNvSpPr>
          <p:nvPr/>
        </p:nvSpPr>
        <p:spPr>
          <a:xfrm>
            <a:off x="628649" y="2028314"/>
            <a:ext cx="524587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从数据流图到软件结构图 </a:t>
            </a:r>
            <a:r>
              <a:rPr lang="en-US" altLang="zh-CN"/>
              <a:t>P104~P112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9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13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4BB26B-B6DA-31E0-F7E1-F973E47819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0" dirty="0"/>
              <a:t>数据流图</a:t>
            </a:r>
            <a:endParaRPr lang="en-US" altLang="zh-CN" b="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0" dirty="0"/>
              <a:t>哪一类</a:t>
            </a:r>
            <a:endParaRPr lang="en-US" altLang="zh-CN" b="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0" dirty="0"/>
              <a:t>找到边界</a:t>
            </a:r>
            <a:endParaRPr lang="en-US" altLang="zh-CN" b="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0" dirty="0"/>
              <a:t>逐级分解</a:t>
            </a:r>
            <a:endParaRPr lang="en-US" altLang="zh-CN" b="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0" dirty="0"/>
              <a:t>精化，复查</a:t>
            </a:r>
            <a:endParaRPr lang="en-US" altLang="zh-CN" b="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64212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14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4BB26B-B6DA-31E0-F7E1-F973E47819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A8C73E-AE09-A9C2-BDDF-02F5DABC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65" y="2478805"/>
            <a:ext cx="7293675" cy="3750956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998B0B-2A99-BC10-E798-F05945931A17}"/>
              </a:ext>
            </a:extLst>
          </p:cNvPr>
          <p:cNvSpPr/>
          <p:nvPr/>
        </p:nvSpPr>
        <p:spPr>
          <a:xfrm>
            <a:off x="3085278" y="1723545"/>
            <a:ext cx="855196" cy="4506216"/>
          </a:xfrm>
          <a:custGeom>
            <a:avLst/>
            <a:gdLst>
              <a:gd name="connsiteX0" fmla="*/ 6578 w 855196"/>
              <a:gd name="connsiteY0" fmla="*/ 0 h 4506216"/>
              <a:gd name="connsiteX1" fmla="*/ 855194 w 855196"/>
              <a:gd name="connsiteY1" fmla="*/ 2355074 h 4506216"/>
              <a:gd name="connsiteX2" fmla="*/ 0 w 855196"/>
              <a:gd name="connsiteY2" fmla="*/ 4506216 h 450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196" h="4506216">
                <a:moveTo>
                  <a:pt x="6578" y="0"/>
                </a:moveTo>
                <a:cubicBezTo>
                  <a:pt x="431434" y="802019"/>
                  <a:pt x="856290" y="1604038"/>
                  <a:pt x="855194" y="2355074"/>
                </a:cubicBezTo>
                <a:cubicBezTo>
                  <a:pt x="854098" y="3106110"/>
                  <a:pt x="183099" y="4145500"/>
                  <a:pt x="0" y="4506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41F14EB-7737-8415-D02E-150BF0837353}"/>
              </a:ext>
            </a:extLst>
          </p:cNvPr>
          <p:cNvSpPr/>
          <p:nvPr/>
        </p:nvSpPr>
        <p:spPr>
          <a:xfrm flipH="1">
            <a:off x="5384584" y="1611712"/>
            <a:ext cx="742103" cy="4907500"/>
          </a:xfrm>
          <a:custGeom>
            <a:avLst/>
            <a:gdLst>
              <a:gd name="connsiteX0" fmla="*/ 6578 w 855196"/>
              <a:gd name="connsiteY0" fmla="*/ 0 h 4506216"/>
              <a:gd name="connsiteX1" fmla="*/ 855194 w 855196"/>
              <a:gd name="connsiteY1" fmla="*/ 2355074 h 4506216"/>
              <a:gd name="connsiteX2" fmla="*/ 0 w 855196"/>
              <a:gd name="connsiteY2" fmla="*/ 4506216 h 450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196" h="4506216">
                <a:moveTo>
                  <a:pt x="6578" y="0"/>
                </a:moveTo>
                <a:cubicBezTo>
                  <a:pt x="431434" y="802019"/>
                  <a:pt x="856290" y="1604038"/>
                  <a:pt x="855194" y="2355074"/>
                </a:cubicBezTo>
                <a:cubicBezTo>
                  <a:pt x="854098" y="3106110"/>
                  <a:pt x="183099" y="4145500"/>
                  <a:pt x="0" y="4506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9F79B40-D1A7-7B5B-2230-E3613921C07B}"/>
              </a:ext>
            </a:extLst>
          </p:cNvPr>
          <p:cNvCxnSpPr>
            <a:cxnSpLocks/>
          </p:cNvCxnSpPr>
          <p:nvPr/>
        </p:nvCxnSpPr>
        <p:spPr>
          <a:xfrm flipH="1">
            <a:off x="2249819" y="3848374"/>
            <a:ext cx="128279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BAABC6-2CF1-FD7D-7D38-56E9970EED84}"/>
              </a:ext>
            </a:extLst>
          </p:cNvPr>
          <p:cNvCxnSpPr>
            <a:cxnSpLocks/>
          </p:cNvCxnSpPr>
          <p:nvPr/>
        </p:nvCxnSpPr>
        <p:spPr>
          <a:xfrm>
            <a:off x="5803261" y="3856049"/>
            <a:ext cx="117644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E5F35F-772B-5CD3-107F-705216DDF1A2}"/>
              </a:ext>
            </a:extLst>
          </p:cNvPr>
          <p:cNvCxnSpPr/>
          <p:nvPr/>
        </p:nvCxnSpPr>
        <p:spPr>
          <a:xfrm>
            <a:off x="3749698" y="2756357"/>
            <a:ext cx="46048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B811B85-DB8D-81CE-9E58-DE06D2A5DB1D}"/>
              </a:ext>
            </a:extLst>
          </p:cNvPr>
          <p:cNvCxnSpPr>
            <a:cxnSpLocks/>
          </p:cNvCxnSpPr>
          <p:nvPr/>
        </p:nvCxnSpPr>
        <p:spPr>
          <a:xfrm flipH="1">
            <a:off x="5129122" y="2756357"/>
            <a:ext cx="43965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15</a:t>
            </a:fld>
            <a:endParaRPr lang="en-US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0B90112B-B0CC-4AFF-FB22-805DFF061471}"/>
              </a:ext>
            </a:extLst>
          </p:cNvPr>
          <p:cNvSpPr txBox="1">
            <a:spLocks/>
          </p:cNvSpPr>
          <p:nvPr/>
        </p:nvSpPr>
        <p:spPr>
          <a:xfrm>
            <a:off x="628650" y="2028314"/>
            <a:ext cx="39433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1.2 </a:t>
            </a:r>
            <a:r>
              <a:rPr lang="zh-CN" altLang="en-US" dirty="0"/>
              <a:t>数据流图对应软件结构图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7916FC-3867-E541-164D-44C0DF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2520097"/>
            <a:ext cx="7439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1E0B79D-1BDA-0E9C-3F7D-9BFFA4ECA08C}"/>
              </a:ext>
            </a:extLst>
          </p:cNvPr>
          <p:cNvCxnSpPr>
            <a:cxnSpLocks/>
          </p:cNvCxnSpPr>
          <p:nvPr/>
        </p:nvCxnSpPr>
        <p:spPr>
          <a:xfrm>
            <a:off x="852487" y="5768122"/>
            <a:ext cx="31181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625D1FB-5932-BE60-28FC-4BE3625F3E8E}"/>
              </a:ext>
            </a:extLst>
          </p:cNvPr>
          <p:cNvCxnSpPr>
            <a:cxnSpLocks/>
          </p:cNvCxnSpPr>
          <p:nvPr/>
        </p:nvCxnSpPr>
        <p:spPr>
          <a:xfrm>
            <a:off x="6163977" y="5229841"/>
            <a:ext cx="25326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>
            <a:extLst>
              <a:ext uri="{FF2B5EF4-FFF2-40B4-BE49-F238E27FC236}">
                <a16:creationId xmlns:a16="http://schemas.microsoft.com/office/drawing/2014/main" id="{99F78680-3833-5A03-F341-10E263BD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22" y="2393439"/>
            <a:ext cx="6650334" cy="37664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16</a:t>
            </a:fld>
            <a:endParaRPr lang="en-US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0B90112B-B0CC-4AFF-FB22-805DFF061471}"/>
              </a:ext>
            </a:extLst>
          </p:cNvPr>
          <p:cNvSpPr txBox="1">
            <a:spLocks/>
          </p:cNvSpPr>
          <p:nvPr/>
        </p:nvSpPr>
        <p:spPr>
          <a:xfrm>
            <a:off x="628650" y="2028314"/>
            <a:ext cx="39433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数据流图对应软件结构图</a:t>
            </a:r>
          </a:p>
        </p:txBody>
      </p:sp>
    </p:spTree>
    <p:extLst>
      <p:ext uri="{BB962C8B-B14F-4D97-AF65-F5344CB8AC3E}">
        <p14:creationId xmlns:p14="http://schemas.microsoft.com/office/powerpoint/2010/main" val="17759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2">
            <a:extLst>
              <a:ext uri="{FF2B5EF4-FFF2-40B4-BE49-F238E27FC236}">
                <a16:creationId xmlns:a16="http://schemas.microsoft.com/office/drawing/2014/main" id="{12A270F6-54D1-C7DE-D5B3-42D819033D23}"/>
              </a:ext>
            </a:extLst>
          </p:cNvPr>
          <p:cNvGrpSpPr/>
          <p:nvPr/>
        </p:nvGrpSpPr>
        <p:grpSpPr>
          <a:xfrm>
            <a:off x="915097" y="2545847"/>
            <a:ext cx="7313806" cy="3535285"/>
            <a:chOff x="422390" y="1124744"/>
            <a:chExt cx="7937315" cy="4161905"/>
          </a:xfrm>
        </p:grpSpPr>
        <p:pic>
          <p:nvPicPr>
            <p:cNvPr id="8" name="图片 8">
              <a:extLst>
                <a:ext uri="{FF2B5EF4-FFF2-40B4-BE49-F238E27FC236}">
                  <a16:creationId xmlns:a16="http://schemas.microsoft.com/office/drawing/2014/main" id="{E202A335-E369-5B4D-1122-D2761EB4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5896" y="1124744"/>
              <a:ext cx="4723809" cy="41619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1C94C3-B596-3E95-EC08-69F85945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90" y="2780928"/>
              <a:ext cx="723810" cy="49523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1" name="组合 14">
              <a:extLst>
                <a:ext uri="{FF2B5EF4-FFF2-40B4-BE49-F238E27FC236}">
                  <a16:creationId xmlns:a16="http://schemas.microsoft.com/office/drawing/2014/main" id="{8498FA5D-546E-F69C-EDA4-3E755B74444B}"/>
                </a:ext>
              </a:extLst>
            </p:cNvPr>
            <p:cNvGrpSpPr/>
            <p:nvPr/>
          </p:nvGrpSpPr>
          <p:grpSpPr>
            <a:xfrm>
              <a:off x="1691680" y="1124744"/>
              <a:ext cx="792088" cy="994396"/>
              <a:chOff x="1691680" y="1124744"/>
              <a:chExt cx="792088" cy="994396"/>
            </a:xfrm>
          </p:grpSpPr>
          <p:pic>
            <p:nvPicPr>
              <p:cNvPr id="21" name="图片 12">
                <a:extLst>
                  <a:ext uri="{FF2B5EF4-FFF2-40B4-BE49-F238E27FC236}">
                    <a16:creationId xmlns:a16="http://schemas.microsoft.com/office/drawing/2014/main" id="{F8156ADA-7C67-A9B0-5B81-99A8BF8C5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680" y="1124744"/>
                <a:ext cx="792088" cy="994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文本框 13">
                <a:extLst>
                  <a:ext uri="{FF2B5EF4-FFF2-40B4-BE49-F238E27FC236}">
                    <a16:creationId xmlns:a16="http://schemas.microsoft.com/office/drawing/2014/main" id="{6CC31FDA-24F2-BFF2-6622-83DCE9C603FE}"/>
                  </a:ext>
                </a:extLst>
              </p:cNvPr>
              <p:cNvSpPr txBox="1"/>
              <p:nvPr/>
            </p:nvSpPr>
            <p:spPr>
              <a:xfrm>
                <a:off x="1752717" y="1484784"/>
                <a:ext cx="72327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接收</a:t>
                </a:r>
                <a:endParaRPr lang="en-US" altLang="zh-CN" sz="1400" dirty="0"/>
              </a:p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存款单</a:t>
                </a:r>
              </a:p>
            </p:txBody>
          </p:sp>
        </p:grpSp>
        <p:grpSp>
          <p:nvGrpSpPr>
            <p:cNvPr id="12" name="组合 15">
              <a:extLst>
                <a:ext uri="{FF2B5EF4-FFF2-40B4-BE49-F238E27FC236}">
                  <a16:creationId xmlns:a16="http://schemas.microsoft.com/office/drawing/2014/main" id="{F20F90DF-DD39-B9D3-A15E-A35153CC150B}"/>
                </a:ext>
              </a:extLst>
            </p:cNvPr>
            <p:cNvGrpSpPr/>
            <p:nvPr/>
          </p:nvGrpSpPr>
          <p:grpSpPr>
            <a:xfrm>
              <a:off x="1719144" y="3933056"/>
              <a:ext cx="792088" cy="994396"/>
              <a:chOff x="1691680" y="1124744"/>
              <a:chExt cx="792088" cy="994396"/>
            </a:xfrm>
          </p:grpSpPr>
          <p:pic>
            <p:nvPicPr>
              <p:cNvPr id="19" name="图片 16">
                <a:extLst>
                  <a:ext uri="{FF2B5EF4-FFF2-40B4-BE49-F238E27FC236}">
                    <a16:creationId xmlns:a16="http://schemas.microsoft.com/office/drawing/2014/main" id="{B28D54BF-A98C-582A-1772-A0774515D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680" y="1124744"/>
                <a:ext cx="792088" cy="994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9AC108D0-502B-3647-23DB-7581F2A82AE5}"/>
                  </a:ext>
                </a:extLst>
              </p:cNvPr>
              <p:cNvSpPr txBox="1"/>
              <p:nvPr/>
            </p:nvSpPr>
            <p:spPr>
              <a:xfrm>
                <a:off x="1752717" y="1484784"/>
                <a:ext cx="72327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接收</a:t>
                </a:r>
                <a:endParaRPr lang="en-US" altLang="zh-CN" sz="1400" dirty="0"/>
              </a:p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取款单</a:t>
                </a: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1CD70BD-3B1A-43C7-171B-57007C1C4A28}"/>
                </a:ext>
              </a:extLst>
            </p:cNvPr>
            <p:cNvCxnSpPr/>
            <p:nvPr/>
          </p:nvCxnSpPr>
          <p:spPr>
            <a:xfrm flipV="1">
              <a:off x="2484505" y="1613633"/>
              <a:ext cx="1150910" cy="7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3F3CDD2-16C6-EE2D-4A71-8EF847DB85E7}"/>
                </a:ext>
              </a:extLst>
            </p:cNvPr>
            <p:cNvCxnSpPr/>
            <p:nvPr/>
          </p:nvCxnSpPr>
          <p:spPr>
            <a:xfrm>
              <a:off x="2555940" y="4364426"/>
              <a:ext cx="116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D24A4A2-B32A-E6F1-3DA7-8B9B6989A500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971652" y="1621569"/>
              <a:ext cx="720708" cy="123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518191A-A032-C618-7EC1-5CE59A3CCD21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971652" y="3173950"/>
              <a:ext cx="747696" cy="1255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28">
              <a:extLst>
                <a:ext uri="{FF2B5EF4-FFF2-40B4-BE49-F238E27FC236}">
                  <a16:creationId xmlns:a16="http://schemas.microsoft.com/office/drawing/2014/main" id="{A2B27E3F-C586-2507-4520-C3A518C6E74B}"/>
                </a:ext>
              </a:extLst>
            </p:cNvPr>
            <p:cNvSpPr txBox="1"/>
            <p:nvPr/>
          </p:nvSpPr>
          <p:spPr>
            <a:xfrm>
              <a:off x="862019" y="2162997"/>
              <a:ext cx="800219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600" dirty="0"/>
                <a:t>存款单</a:t>
              </a:r>
            </a:p>
          </p:txBody>
        </p: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5204EB51-1D09-AA8C-6313-01C075EE2446}"/>
                </a:ext>
              </a:extLst>
            </p:cNvPr>
            <p:cNvSpPr txBox="1"/>
            <p:nvPr/>
          </p:nvSpPr>
          <p:spPr>
            <a:xfrm>
              <a:off x="979962" y="3568785"/>
              <a:ext cx="800219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600" dirty="0"/>
                <a:t>取款单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17</a:t>
            </a:fld>
            <a:endParaRPr lang="en-US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0B90112B-B0CC-4AFF-FB22-805DFF061471}"/>
              </a:ext>
            </a:extLst>
          </p:cNvPr>
          <p:cNvSpPr txBox="1">
            <a:spLocks/>
          </p:cNvSpPr>
          <p:nvPr/>
        </p:nvSpPr>
        <p:spPr>
          <a:xfrm>
            <a:off x="628650" y="2028314"/>
            <a:ext cx="39433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数据流图对应软件结构图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B16C2E-41E4-6A39-C9CD-1D068EF384AF}"/>
              </a:ext>
            </a:extLst>
          </p:cNvPr>
          <p:cNvSpPr/>
          <p:nvPr/>
        </p:nvSpPr>
        <p:spPr>
          <a:xfrm>
            <a:off x="1582049" y="2091937"/>
            <a:ext cx="1765996" cy="3989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D741461C-26C8-9B3A-1CE7-9F5FA81219DE}"/>
              </a:ext>
            </a:extLst>
          </p:cNvPr>
          <p:cNvCxnSpPr>
            <a:cxnSpLocks/>
          </p:cNvCxnSpPr>
          <p:nvPr/>
        </p:nvCxnSpPr>
        <p:spPr>
          <a:xfrm flipV="1">
            <a:off x="2881048" y="1368311"/>
            <a:ext cx="1240703" cy="97883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2C1BE76-7DBC-8D61-35A0-759E086360BF}"/>
              </a:ext>
            </a:extLst>
          </p:cNvPr>
          <p:cNvSpPr txBox="1"/>
          <p:nvPr/>
        </p:nvSpPr>
        <p:spPr>
          <a:xfrm>
            <a:off x="4322021" y="1098596"/>
            <a:ext cx="154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精化</a:t>
            </a:r>
          </a:p>
        </p:txBody>
      </p:sp>
    </p:spTree>
    <p:extLst>
      <p:ext uri="{BB962C8B-B14F-4D97-AF65-F5344CB8AC3E}">
        <p14:creationId xmlns:p14="http://schemas.microsoft.com/office/powerpoint/2010/main" val="390760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2">
            <a:extLst>
              <a:ext uri="{FF2B5EF4-FFF2-40B4-BE49-F238E27FC236}">
                <a16:creationId xmlns:a16="http://schemas.microsoft.com/office/drawing/2014/main" id="{12A270F6-54D1-C7DE-D5B3-42D819033D23}"/>
              </a:ext>
            </a:extLst>
          </p:cNvPr>
          <p:cNvGrpSpPr/>
          <p:nvPr/>
        </p:nvGrpSpPr>
        <p:grpSpPr>
          <a:xfrm>
            <a:off x="915097" y="2545847"/>
            <a:ext cx="7313806" cy="3535285"/>
            <a:chOff x="422390" y="1124744"/>
            <a:chExt cx="7937315" cy="4161905"/>
          </a:xfrm>
        </p:grpSpPr>
        <p:pic>
          <p:nvPicPr>
            <p:cNvPr id="8" name="图片 8">
              <a:extLst>
                <a:ext uri="{FF2B5EF4-FFF2-40B4-BE49-F238E27FC236}">
                  <a16:creationId xmlns:a16="http://schemas.microsoft.com/office/drawing/2014/main" id="{E202A335-E369-5B4D-1122-D2761EB4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5896" y="1124744"/>
              <a:ext cx="4723809" cy="41619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1C94C3-B596-3E95-EC08-69F85945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90" y="2780928"/>
              <a:ext cx="723810" cy="49523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1" name="组合 14">
              <a:extLst>
                <a:ext uri="{FF2B5EF4-FFF2-40B4-BE49-F238E27FC236}">
                  <a16:creationId xmlns:a16="http://schemas.microsoft.com/office/drawing/2014/main" id="{8498FA5D-546E-F69C-EDA4-3E755B74444B}"/>
                </a:ext>
              </a:extLst>
            </p:cNvPr>
            <p:cNvGrpSpPr/>
            <p:nvPr/>
          </p:nvGrpSpPr>
          <p:grpSpPr>
            <a:xfrm>
              <a:off x="1691680" y="1124744"/>
              <a:ext cx="792088" cy="994396"/>
              <a:chOff x="1691680" y="1124744"/>
              <a:chExt cx="792088" cy="994396"/>
            </a:xfrm>
          </p:grpSpPr>
          <p:pic>
            <p:nvPicPr>
              <p:cNvPr id="21" name="图片 12">
                <a:extLst>
                  <a:ext uri="{FF2B5EF4-FFF2-40B4-BE49-F238E27FC236}">
                    <a16:creationId xmlns:a16="http://schemas.microsoft.com/office/drawing/2014/main" id="{F8156ADA-7C67-A9B0-5B81-99A8BF8C5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680" y="1124744"/>
                <a:ext cx="792088" cy="994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文本框 13">
                <a:extLst>
                  <a:ext uri="{FF2B5EF4-FFF2-40B4-BE49-F238E27FC236}">
                    <a16:creationId xmlns:a16="http://schemas.microsoft.com/office/drawing/2014/main" id="{6CC31FDA-24F2-BFF2-6622-83DCE9C603FE}"/>
                  </a:ext>
                </a:extLst>
              </p:cNvPr>
              <p:cNvSpPr txBox="1"/>
              <p:nvPr/>
            </p:nvSpPr>
            <p:spPr>
              <a:xfrm>
                <a:off x="1752717" y="1484784"/>
                <a:ext cx="72327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接收</a:t>
                </a:r>
                <a:endParaRPr lang="en-US" altLang="zh-CN" sz="1400" dirty="0"/>
              </a:p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存款单</a:t>
                </a:r>
              </a:p>
            </p:txBody>
          </p:sp>
        </p:grpSp>
        <p:grpSp>
          <p:nvGrpSpPr>
            <p:cNvPr id="12" name="组合 15">
              <a:extLst>
                <a:ext uri="{FF2B5EF4-FFF2-40B4-BE49-F238E27FC236}">
                  <a16:creationId xmlns:a16="http://schemas.microsoft.com/office/drawing/2014/main" id="{F20F90DF-DD39-B9D3-A15E-A35153CC150B}"/>
                </a:ext>
              </a:extLst>
            </p:cNvPr>
            <p:cNvGrpSpPr/>
            <p:nvPr/>
          </p:nvGrpSpPr>
          <p:grpSpPr>
            <a:xfrm>
              <a:off x="1719144" y="3933056"/>
              <a:ext cx="792088" cy="994396"/>
              <a:chOff x="1691680" y="1124744"/>
              <a:chExt cx="792088" cy="994396"/>
            </a:xfrm>
          </p:grpSpPr>
          <p:pic>
            <p:nvPicPr>
              <p:cNvPr id="19" name="图片 16">
                <a:extLst>
                  <a:ext uri="{FF2B5EF4-FFF2-40B4-BE49-F238E27FC236}">
                    <a16:creationId xmlns:a16="http://schemas.microsoft.com/office/drawing/2014/main" id="{B28D54BF-A98C-582A-1772-A0774515D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680" y="1124744"/>
                <a:ext cx="792088" cy="994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9AC108D0-502B-3647-23DB-7581F2A82AE5}"/>
                  </a:ext>
                </a:extLst>
              </p:cNvPr>
              <p:cNvSpPr txBox="1"/>
              <p:nvPr/>
            </p:nvSpPr>
            <p:spPr>
              <a:xfrm>
                <a:off x="1752717" y="1484784"/>
                <a:ext cx="72327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接收</a:t>
                </a:r>
                <a:endParaRPr lang="en-US" altLang="zh-CN" sz="1400" dirty="0"/>
              </a:p>
              <a:p>
                <a:pPr marL="0" lvl="0" indent="0" algn="ctr">
                  <a:spcBef>
                    <a:spcPct val="0"/>
                  </a:spcBef>
                  <a:buNone/>
                </a:pPr>
                <a:r>
                  <a:rPr lang="zh-CN" altLang="en-US" sz="1400" dirty="0"/>
                  <a:t>取款单</a:t>
                </a: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1CD70BD-3B1A-43C7-171B-57007C1C4A28}"/>
                </a:ext>
              </a:extLst>
            </p:cNvPr>
            <p:cNvCxnSpPr/>
            <p:nvPr/>
          </p:nvCxnSpPr>
          <p:spPr>
            <a:xfrm flipV="1">
              <a:off x="2484505" y="1613633"/>
              <a:ext cx="1150910" cy="7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3F3CDD2-16C6-EE2D-4A71-8EF847DB85E7}"/>
                </a:ext>
              </a:extLst>
            </p:cNvPr>
            <p:cNvCxnSpPr/>
            <p:nvPr/>
          </p:nvCxnSpPr>
          <p:spPr>
            <a:xfrm>
              <a:off x="2555940" y="4364426"/>
              <a:ext cx="116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D24A4A2-B32A-E6F1-3DA7-8B9B6989A500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971652" y="1621569"/>
              <a:ext cx="720708" cy="123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518191A-A032-C618-7EC1-5CE59A3CCD21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971652" y="3173950"/>
              <a:ext cx="747696" cy="1255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28">
              <a:extLst>
                <a:ext uri="{FF2B5EF4-FFF2-40B4-BE49-F238E27FC236}">
                  <a16:creationId xmlns:a16="http://schemas.microsoft.com/office/drawing/2014/main" id="{A2B27E3F-C586-2507-4520-C3A518C6E74B}"/>
                </a:ext>
              </a:extLst>
            </p:cNvPr>
            <p:cNvSpPr txBox="1"/>
            <p:nvPr/>
          </p:nvSpPr>
          <p:spPr>
            <a:xfrm>
              <a:off x="862019" y="2162997"/>
              <a:ext cx="800219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600" dirty="0"/>
                <a:t>存款单</a:t>
              </a:r>
            </a:p>
          </p:txBody>
        </p: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5204EB51-1D09-AA8C-6313-01C075EE2446}"/>
                </a:ext>
              </a:extLst>
            </p:cNvPr>
            <p:cNvSpPr txBox="1"/>
            <p:nvPr/>
          </p:nvSpPr>
          <p:spPr>
            <a:xfrm>
              <a:off x="979962" y="3568785"/>
              <a:ext cx="800219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600" dirty="0"/>
                <a:t>取款单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18</a:t>
            </a:fld>
            <a:endParaRPr lang="en-US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0B90112B-B0CC-4AFF-FB22-805DFF061471}"/>
              </a:ext>
            </a:extLst>
          </p:cNvPr>
          <p:cNvSpPr txBox="1">
            <a:spLocks/>
          </p:cNvSpPr>
          <p:nvPr/>
        </p:nvSpPr>
        <p:spPr>
          <a:xfrm>
            <a:off x="628650" y="2028314"/>
            <a:ext cx="39433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数据流图对应软件结构图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BEA133C-8BE6-B637-3F29-8C40DB705B83}"/>
              </a:ext>
            </a:extLst>
          </p:cNvPr>
          <p:cNvSpPr/>
          <p:nvPr/>
        </p:nvSpPr>
        <p:spPr>
          <a:xfrm>
            <a:off x="3085278" y="1723545"/>
            <a:ext cx="855196" cy="4506216"/>
          </a:xfrm>
          <a:custGeom>
            <a:avLst/>
            <a:gdLst>
              <a:gd name="connsiteX0" fmla="*/ 6578 w 855196"/>
              <a:gd name="connsiteY0" fmla="*/ 0 h 4506216"/>
              <a:gd name="connsiteX1" fmla="*/ 855194 w 855196"/>
              <a:gd name="connsiteY1" fmla="*/ 2355074 h 4506216"/>
              <a:gd name="connsiteX2" fmla="*/ 0 w 855196"/>
              <a:gd name="connsiteY2" fmla="*/ 4506216 h 450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196" h="4506216">
                <a:moveTo>
                  <a:pt x="6578" y="0"/>
                </a:moveTo>
                <a:cubicBezTo>
                  <a:pt x="431434" y="802019"/>
                  <a:pt x="856290" y="1604038"/>
                  <a:pt x="855194" y="2355074"/>
                </a:cubicBezTo>
                <a:cubicBezTo>
                  <a:pt x="854098" y="3106110"/>
                  <a:pt x="183099" y="4145500"/>
                  <a:pt x="0" y="4506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E9457C-A465-76DD-A9BB-ADBDEED8C5A2}"/>
              </a:ext>
            </a:extLst>
          </p:cNvPr>
          <p:cNvSpPr/>
          <p:nvPr/>
        </p:nvSpPr>
        <p:spPr>
          <a:xfrm flipH="1">
            <a:off x="5384584" y="1611712"/>
            <a:ext cx="742103" cy="4907500"/>
          </a:xfrm>
          <a:custGeom>
            <a:avLst/>
            <a:gdLst>
              <a:gd name="connsiteX0" fmla="*/ 6578 w 855196"/>
              <a:gd name="connsiteY0" fmla="*/ 0 h 4506216"/>
              <a:gd name="connsiteX1" fmla="*/ 855194 w 855196"/>
              <a:gd name="connsiteY1" fmla="*/ 2355074 h 4506216"/>
              <a:gd name="connsiteX2" fmla="*/ 0 w 855196"/>
              <a:gd name="connsiteY2" fmla="*/ 4506216 h 450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196" h="4506216">
                <a:moveTo>
                  <a:pt x="6578" y="0"/>
                </a:moveTo>
                <a:cubicBezTo>
                  <a:pt x="431434" y="802019"/>
                  <a:pt x="856290" y="1604038"/>
                  <a:pt x="855194" y="2355074"/>
                </a:cubicBezTo>
                <a:cubicBezTo>
                  <a:pt x="854098" y="3106110"/>
                  <a:pt x="183099" y="4145500"/>
                  <a:pt x="0" y="4506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8EE061-FF1C-90AA-9A0D-EFDC402FE890}"/>
              </a:ext>
            </a:extLst>
          </p:cNvPr>
          <p:cNvCxnSpPr>
            <a:cxnSpLocks/>
          </p:cNvCxnSpPr>
          <p:nvPr/>
        </p:nvCxnSpPr>
        <p:spPr>
          <a:xfrm flipH="1">
            <a:off x="2249819" y="3848374"/>
            <a:ext cx="128279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F5F3A8E-9F3F-2079-9327-146DEC78DCE6}"/>
              </a:ext>
            </a:extLst>
          </p:cNvPr>
          <p:cNvCxnSpPr>
            <a:cxnSpLocks/>
          </p:cNvCxnSpPr>
          <p:nvPr/>
        </p:nvCxnSpPr>
        <p:spPr>
          <a:xfrm>
            <a:off x="5803261" y="3856049"/>
            <a:ext cx="117644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467F327-9271-4263-C3F5-2B4D5204D991}"/>
              </a:ext>
            </a:extLst>
          </p:cNvPr>
          <p:cNvCxnSpPr/>
          <p:nvPr/>
        </p:nvCxnSpPr>
        <p:spPr>
          <a:xfrm>
            <a:off x="3940474" y="3578659"/>
            <a:ext cx="46048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1F268C-0247-9450-8419-656B7C6460D3}"/>
              </a:ext>
            </a:extLst>
          </p:cNvPr>
          <p:cNvCxnSpPr>
            <a:cxnSpLocks/>
          </p:cNvCxnSpPr>
          <p:nvPr/>
        </p:nvCxnSpPr>
        <p:spPr>
          <a:xfrm flipH="1">
            <a:off x="4944926" y="3578659"/>
            <a:ext cx="43965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0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19</a:t>
            </a:fld>
            <a:endParaRPr lang="en-US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0B90112B-B0CC-4AFF-FB22-805DFF061471}"/>
              </a:ext>
            </a:extLst>
          </p:cNvPr>
          <p:cNvSpPr txBox="1">
            <a:spLocks/>
          </p:cNvSpPr>
          <p:nvPr/>
        </p:nvSpPr>
        <p:spPr>
          <a:xfrm>
            <a:off x="628650" y="2028314"/>
            <a:ext cx="39433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数据流图对应软件结构图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EE4235E-2B9E-1DB4-6F54-2DBF19EA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5" y="2605053"/>
            <a:ext cx="8531310" cy="29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4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0A9EB-91CE-3246-38A5-B0DE875D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0DFC6-80FD-3324-F026-43229938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AAE69-DC28-C363-01C5-C00501D4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B57FFD-E007-7593-BF26-1E66A746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849885-60EE-91F5-FEC3-02620ACAFD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数据流图及转换为软件结构图</a:t>
            </a:r>
            <a:endParaRPr lang="en-US" altLang="zh-CN" dirty="0"/>
          </a:p>
          <a:p>
            <a:r>
              <a:rPr lang="zh-CN" altLang="en-US" dirty="0"/>
              <a:t>常见过程设计工具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8C0E3F-C818-8917-403C-FE9066CA49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2567" y="2028311"/>
            <a:ext cx="3769435" cy="365125"/>
          </a:xfrm>
        </p:spPr>
        <p:txBody>
          <a:bodyPr/>
          <a:lstStyle/>
          <a:p>
            <a:r>
              <a:rPr lang="zh-CN" altLang="en-US" dirty="0"/>
              <a:t>复习内容</a:t>
            </a:r>
          </a:p>
        </p:txBody>
      </p:sp>
    </p:spTree>
    <p:extLst>
      <p:ext uri="{BB962C8B-B14F-4D97-AF65-F5344CB8AC3E}">
        <p14:creationId xmlns:p14="http://schemas.microsoft.com/office/powerpoint/2010/main" val="214176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0A9EB-91CE-3246-38A5-B0DE875D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常见过程设计语言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0DFC6-80FD-3324-F026-43229938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AAE69-DC28-C363-01C5-C00501D4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B57FFD-E007-7593-BF26-1E66A746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20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849885-60EE-91F5-FEC3-02620ACAFD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  <a:endParaRPr lang="en-US" altLang="zh-CN" dirty="0"/>
          </a:p>
          <a:p>
            <a:r>
              <a:rPr lang="zh-CN" altLang="en-US" dirty="0"/>
              <a:t>盒图</a:t>
            </a:r>
            <a:endParaRPr lang="en-US" altLang="zh-CN" dirty="0"/>
          </a:p>
          <a:p>
            <a:r>
              <a:rPr lang="en-US" altLang="zh-CN" dirty="0"/>
              <a:t>PAD</a:t>
            </a:r>
          </a:p>
          <a:p>
            <a:r>
              <a:rPr lang="zh-CN" altLang="en-US" dirty="0"/>
              <a:t>判定表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8C0E3F-C818-8917-403C-FE9066CA49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2567" y="2028311"/>
            <a:ext cx="3769435" cy="365125"/>
          </a:xfrm>
        </p:spPr>
        <p:txBody>
          <a:bodyPr/>
          <a:lstStyle/>
          <a:p>
            <a:r>
              <a:rPr lang="en-US" altLang="zh-CN" dirty="0"/>
              <a:t>P124~128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06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21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常用符号</a:t>
            </a:r>
            <a:r>
              <a:rPr lang="en-US" altLang="zh-CN" dirty="0"/>
              <a:t>(</a:t>
            </a:r>
            <a:r>
              <a:rPr lang="zh-CN" altLang="en-US" dirty="0"/>
              <a:t>参考</a:t>
            </a:r>
            <a:r>
              <a:rPr lang="en-US" altLang="zh-CN" dirty="0"/>
              <a:t>P125)</a:t>
            </a:r>
            <a:endParaRPr lang="zh-CN" altLang="en-US" dirty="0"/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C24297C3-86CA-B7FC-1DEF-C96E9F1C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00" y="2489889"/>
            <a:ext cx="7302500" cy="304006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0630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22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常用符号</a:t>
            </a:r>
            <a:r>
              <a:rPr lang="en-US" altLang="zh-CN" dirty="0"/>
              <a:t>(</a:t>
            </a:r>
            <a:r>
              <a:rPr lang="zh-CN" altLang="en-US" dirty="0"/>
              <a:t>参考</a:t>
            </a:r>
            <a:r>
              <a:rPr lang="en-US" altLang="zh-CN" dirty="0"/>
              <a:t>P125)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5526B6-FA85-DE63-935F-127F2DF44D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56" y="2393438"/>
            <a:ext cx="6868815" cy="32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23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什么是结构化程序？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23AC71-E5C6-4BA2-3984-EF8B0F89ED97}"/>
              </a:ext>
            </a:extLst>
          </p:cNvPr>
          <p:cNvSpPr txBox="1"/>
          <p:nvPr/>
        </p:nvSpPr>
        <p:spPr>
          <a:xfrm>
            <a:off x="5710066" y="2789249"/>
            <a:ext cx="2698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结构化</a:t>
            </a:r>
            <a:r>
              <a:rPr lang="zh-CN" altLang="en-US" sz="2800" dirty="0"/>
              <a:t>程序所用分支结构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一个入口、</a:t>
            </a:r>
            <a:endParaRPr kumimoji="0" lang="en-US" altLang="zh-CN" sz="2800" b="1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一个出口</a:t>
            </a:r>
            <a:r>
              <a:rPr kumimoji="0" lang="zh-CN" altLang="en-US" sz="2800" kern="1200" cap="none" spc="0" normalizeH="0" baseline="0" noProof="0" dirty="0">
                <a:latin typeface="+mn-ea"/>
                <a:ea typeface="+mn-ea"/>
                <a:cs typeface="+mn-cs"/>
              </a:rPr>
              <a:t>。</a:t>
            </a:r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F38A3A4F-1005-5481-6DE3-B11A99477622}"/>
              </a:ext>
            </a:extLst>
          </p:cNvPr>
          <p:cNvCxnSpPr/>
          <p:nvPr/>
        </p:nvCxnSpPr>
        <p:spPr>
          <a:xfrm flipV="1">
            <a:off x="2230083" y="2393439"/>
            <a:ext cx="973606" cy="5931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FEF76E-3F3D-ABD5-E82C-F0BC915C0047}"/>
              </a:ext>
            </a:extLst>
          </p:cNvPr>
          <p:cNvSpPr txBox="1"/>
          <p:nvPr/>
        </p:nvSpPr>
        <p:spPr>
          <a:xfrm>
            <a:off x="3203689" y="1983713"/>
            <a:ext cx="111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满足条件进入循环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EF8FD3-D435-F963-628E-61D54FFBEBFD}"/>
              </a:ext>
            </a:extLst>
          </p:cNvPr>
          <p:cNvSpPr txBox="1"/>
          <p:nvPr/>
        </p:nvSpPr>
        <p:spPr>
          <a:xfrm>
            <a:off x="3284977" y="5261693"/>
            <a:ext cx="111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满足条件退出循环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A28B7B93-E21C-D9E1-79B8-010370CA6360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3046853" y="4467692"/>
            <a:ext cx="909700" cy="6783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0E260-040E-B811-EE2A-B6F1DD4CC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9" y="2713141"/>
            <a:ext cx="45434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1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24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什么是非结构化程序？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23AC71-E5C6-4BA2-3984-EF8B0F89ED97}"/>
              </a:ext>
            </a:extLst>
          </p:cNvPr>
          <p:cNvSpPr txBox="1"/>
          <p:nvPr/>
        </p:nvSpPr>
        <p:spPr>
          <a:xfrm>
            <a:off x="5710066" y="2789249"/>
            <a:ext cx="269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多个入口、</a:t>
            </a:r>
            <a:endParaRPr kumimoji="0" lang="en-US" altLang="zh-CN" sz="2800" b="1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b="1" dirty="0">
                <a:latin typeface="+mn-ea"/>
              </a:rPr>
              <a:t>一</a:t>
            </a:r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个出口</a:t>
            </a:r>
            <a:r>
              <a:rPr kumimoji="0" lang="zh-CN" altLang="en-US" sz="2800" kern="1200" cap="none" spc="0" normalizeH="0" baseline="0" noProof="0" dirty="0">
                <a:latin typeface="+mn-ea"/>
                <a:ea typeface="+mn-ea"/>
                <a:cs typeface="+mn-cs"/>
              </a:rPr>
              <a:t>。</a:t>
            </a:r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dirty="0">
                <a:latin typeface="+mn-ea"/>
              </a:rPr>
              <a:t>非结构化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01A1D0-F5EF-29CB-C2A1-C4ECB31F4F4E}"/>
              </a:ext>
            </a:extLst>
          </p:cNvPr>
          <p:cNvSpPr txBox="1"/>
          <p:nvPr/>
        </p:nvSpPr>
        <p:spPr>
          <a:xfrm>
            <a:off x="1265785" y="5433115"/>
            <a:ext cx="319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可以用，但是不建议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6A4AF8B-61E6-2959-260A-BB3E8641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85" y="2139298"/>
            <a:ext cx="3760665" cy="35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25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什么是非结构化程序？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23AC71-E5C6-4BA2-3984-EF8B0F89ED97}"/>
              </a:ext>
            </a:extLst>
          </p:cNvPr>
          <p:cNvSpPr txBox="1"/>
          <p:nvPr/>
        </p:nvSpPr>
        <p:spPr>
          <a:xfrm>
            <a:off x="5710066" y="2789249"/>
            <a:ext cx="269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结构化</a:t>
            </a:r>
            <a:endParaRPr lang="zh-CN" altLang="en-US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62BD14-8171-5C64-00AE-9EE1C184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2" y="2260690"/>
            <a:ext cx="47720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26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什么是非结构化程序？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23AC71-E5C6-4BA2-3984-EF8B0F89ED97}"/>
              </a:ext>
            </a:extLst>
          </p:cNvPr>
          <p:cNvSpPr txBox="1"/>
          <p:nvPr/>
        </p:nvSpPr>
        <p:spPr>
          <a:xfrm>
            <a:off x="5710066" y="2789249"/>
            <a:ext cx="269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一个入口、</a:t>
            </a:r>
            <a:endParaRPr kumimoji="0" lang="en-US" altLang="zh-CN" sz="2800" b="1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b="1" dirty="0">
                <a:latin typeface="+mn-ea"/>
              </a:rPr>
              <a:t>多</a:t>
            </a:r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个出口</a:t>
            </a:r>
            <a:r>
              <a:rPr kumimoji="0" lang="zh-CN" altLang="en-US" sz="2800" kern="1200" cap="none" spc="0" normalizeH="0" baseline="0" noProof="0" dirty="0">
                <a:latin typeface="+mn-ea"/>
                <a:ea typeface="+mn-ea"/>
                <a:cs typeface="+mn-cs"/>
              </a:rPr>
              <a:t>。</a:t>
            </a:r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dirty="0">
                <a:latin typeface="+mn-ea"/>
              </a:rPr>
              <a:t>非结构化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01A1D0-F5EF-29CB-C2A1-C4ECB31F4F4E}"/>
              </a:ext>
            </a:extLst>
          </p:cNvPr>
          <p:cNvSpPr txBox="1"/>
          <p:nvPr/>
        </p:nvSpPr>
        <p:spPr>
          <a:xfrm>
            <a:off x="1265785" y="5433115"/>
            <a:ext cx="319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可以用，但是不建议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DE3E0C6-90E8-0707-7C6B-0C573904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89" y="2028314"/>
            <a:ext cx="4425163" cy="39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27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什么是非结构化程序？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72F92-211C-7B0B-1678-E6D3A553764C}"/>
              </a:ext>
            </a:extLst>
          </p:cNvPr>
          <p:cNvSpPr txBox="1"/>
          <p:nvPr/>
        </p:nvSpPr>
        <p:spPr>
          <a:xfrm>
            <a:off x="5710066" y="2789249"/>
            <a:ext cx="269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结构化</a:t>
            </a:r>
            <a:endParaRPr lang="zh-CN" altLang="en-US" sz="28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44BB213-B70C-97CB-76B5-184B3C028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135" y="2016564"/>
            <a:ext cx="3871058" cy="44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8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28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zh-CN" altLang="en-US" sz="2000" dirty="0"/>
              <a:t>画出伪码程序的程序流程图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6" y="2527442"/>
            <a:ext cx="2067374" cy="3233335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641F48E9-929C-02EB-D668-1CEAF80E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79" y="2686784"/>
            <a:ext cx="167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29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zh-CN" altLang="en-US" sz="2000" dirty="0"/>
              <a:t>画出伪码程序的程序流程图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6" y="2527442"/>
            <a:ext cx="2067374" cy="32333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796F42-25B5-A00F-C735-34B5684BBE87}"/>
              </a:ext>
            </a:extLst>
          </p:cNvPr>
          <p:cNvSpPr txBox="1"/>
          <p:nvPr/>
        </p:nvSpPr>
        <p:spPr>
          <a:xfrm>
            <a:off x="6646983" y="2823785"/>
            <a:ext cx="2048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选择分支没有</a:t>
            </a:r>
            <a:r>
              <a:rPr lang="en-US" altLang="zh-CN" sz="3200" dirty="0"/>
              <a:t>T/F</a:t>
            </a:r>
            <a:endParaRPr lang="zh-CN" altLang="en-US" sz="3200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429CCC0C-B48A-46A7-173B-41FB3B554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7" t="52683" r="52853"/>
          <a:stretch/>
        </p:blipFill>
        <p:spPr>
          <a:xfrm rot="5400000">
            <a:off x="3711716" y="2613856"/>
            <a:ext cx="2967176" cy="2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数据流图基本元素</a:t>
            </a:r>
            <a:r>
              <a:rPr lang="en-US" altLang="zh-CN" dirty="0"/>
              <a:t>P41</a:t>
            </a:r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ED2A88ED-08C8-19E8-CB5D-93678CB68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7" r="12170" b="64287"/>
          <a:stretch/>
        </p:blipFill>
        <p:spPr>
          <a:xfrm>
            <a:off x="2952500" y="2485148"/>
            <a:ext cx="5486400" cy="33179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F2DEB9F-B71F-60F9-E9D6-629884F6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42" y="3549879"/>
            <a:ext cx="1306981" cy="7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D03AC5-CE4C-7D60-7FEF-F0AC1E7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73" y="4321212"/>
            <a:ext cx="1428918" cy="60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2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30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zh-CN" altLang="en-US" sz="2000" dirty="0"/>
              <a:t>画出伪码程序的程序流程图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6" y="2527442"/>
            <a:ext cx="2067374" cy="32333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796F42-25B5-A00F-C735-34B5684BBE87}"/>
              </a:ext>
            </a:extLst>
          </p:cNvPr>
          <p:cNvSpPr txBox="1"/>
          <p:nvPr/>
        </p:nvSpPr>
        <p:spPr>
          <a:xfrm>
            <a:off x="6646983" y="2823785"/>
            <a:ext cx="2048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与原结构不符</a:t>
            </a:r>
          </a:p>
        </p:txBody>
      </p:sp>
      <p:pic>
        <p:nvPicPr>
          <p:cNvPr id="9" name="图片 8" descr="图示, 示意图&#10;&#10;描述已自动生成">
            <a:extLst>
              <a:ext uri="{FF2B5EF4-FFF2-40B4-BE49-F238E27FC236}">
                <a16:creationId xmlns:a16="http://schemas.microsoft.com/office/drawing/2014/main" id="{7CAF8536-CC2F-504E-ED74-AB33C1860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46309" r="50000" b="6310"/>
          <a:stretch/>
        </p:blipFill>
        <p:spPr>
          <a:xfrm rot="5400000">
            <a:off x="3898177" y="2469958"/>
            <a:ext cx="2716663" cy="28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程序流程图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31</a:t>
            </a:fld>
            <a:endParaRPr lang="en-US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71DFB51E-0B7A-A119-5E73-8A214615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0" y="2489889"/>
            <a:ext cx="2526047" cy="33459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7CCCF98-14A6-7898-04CB-81A1B3B8D9AD}"/>
              </a:ext>
            </a:extLst>
          </p:cNvPr>
          <p:cNvSpPr/>
          <p:nvPr/>
        </p:nvSpPr>
        <p:spPr>
          <a:xfrm>
            <a:off x="2107194" y="3022130"/>
            <a:ext cx="1150121" cy="2544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E9052AD-031F-DEC0-A985-BDB114482B11}"/>
              </a:ext>
            </a:extLst>
          </p:cNvPr>
          <p:cNvSpPr txBox="1">
            <a:spLocks/>
          </p:cNvSpPr>
          <p:nvPr/>
        </p:nvSpPr>
        <p:spPr>
          <a:xfrm>
            <a:off x="628649" y="2028314"/>
            <a:ext cx="6883903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作业 例</a:t>
            </a:r>
            <a:r>
              <a:rPr lang="en-US" altLang="zh-CN" dirty="0"/>
              <a:t>1 </a:t>
            </a:r>
            <a:r>
              <a:rPr lang="zh-CN" altLang="en-US" sz="2000" dirty="0"/>
              <a:t>下面给出的程序流程图代表一个非结构化的程序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B4D2B-1535-14E7-35AA-E37AE3289CD3}"/>
              </a:ext>
            </a:extLst>
          </p:cNvPr>
          <p:cNvSpPr txBox="1"/>
          <p:nvPr/>
        </p:nvSpPr>
        <p:spPr>
          <a:xfrm>
            <a:off x="5710066" y="2789249"/>
            <a:ext cx="269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一个入口、</a:t>
            </a:r>
            <a:endParaRPr kumimoji="0" lang="en-US" altLang="zh-CN" sz="2800" b="1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b="1" dirty="0">
                <a:latin typeface="+mn-ea"/>
              </a:rPr>
              <a:t>多</a:t>
            </a:r>
            <a:r>
              <a:rPr kumimoji="0" lang="zh-CN" altLang="en-US" sz="2800" b="1" kern="1200" cap="none" spc="0" normalizeH="0" baseline="0" noProof="0" dirty="0">
                <a:latin typeface="+mn-ea"/>
                <a:ea typeface="+mn-ea"/>
                <a:cs typeface="+mn-cs"/>
              </a:rPr>
              <a:t>个出口</a:t>
            </a:r>
            <a:r>
              <a:rPr kumimoji="0" lang="zh-CN" altLang="en-US" sz="2800" kern="1200" cap="none" spc="0" normalizeH="0" baseline="0" noProof="0" dirty="0">
                <a:latin typeface="+mn-ea"/>
                <a:ea typeface="+mn-ea"/>
                <a:cs typeface="+mn-cs"/>
              </a:rPr>
              <a:t>。</a:t>
            </a:r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endParaRPr kumimoji="0" lang="en-US" altLang="zh-CN" sz="2800" kern="1200" cap="none" spc="0" normalizeH="0" baseline="0" noProof="0" dirty="0">
              <a:latin typeface="+mn-ea"/>
              <a:ea typeface="+mn-ea"/>
              <a:cs typeface="+mn-cs"/>
            </a:endParaRPr>
          </a:p>
          <a:p>
            <a:r>
              <a:rPr lang="zh-CN" altLang="en-US" sz="2800" dirty="0">
                <a:latin typeface="+mn-ea"/>
              </a:rPr>
              <a:t>非结构化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69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>
            <a:extLst>
              <a:ext uri="{FF2B5EF4-FFF2-40B4-BE49-F238E27FC236}">
                <a16:creationId xmlns:a16="http://schemas.microsoft.com/office/drawing/2014/main" id="{EA184C03-9317-4BB7-73AF-9B287A70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95" y="2287094"/>
            <a:ext cx="6697776" cy="406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32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常见结构</a:t>
            </a:r>
            <a:r>
              <a:rPr lang="en-US" altLang="zh-CN" dirty="0"/>
              <a:t>(</a:t>
            </a:r>
            <a:r>
              <a:rPr lang="zh-CN" altLang="en-US" dirty="0"/>
              <a:t>参考</a:t>
            </a:r>
            <a:r>
              <a:rPr lang="en-US" altLang="zh-CN" dirty="0"/>
              <a:t>P125)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05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33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2.3 </a:t>
            </a:r>
            <a:r>
              <a:rPr lang="zh-CN" altLang="en-US" sz="2000" dirty="0"/>
              <a:t>画出伪码程序的盒图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6" y="2527442"/>
            <a:ext cx="2067374" cy="323333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345FE7E-D1F2-167F-D365-3B8BC8D0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857" y="2667396"/>
            <a:ext cx="4153853" cy="29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8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34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2.3 </a:t>
            </a:r>
            <a:r>
              <a:rPr lang="zh-CN" altLang="en-US" sz="2000" dirty="0"/>
              <a:t>画出伪码程序的盒图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7" y="2547177"/>
            <a:ext cx="2067374" cy="3233335"/>
          </a:xfrm>
          <a:prstGeom prst="rect">
            <a:avLst/>
          </a:prstGeom>
        </p:spPr>
      </p:pic>
      <p:pic>
        <p:nvPicPr>
          <p:cNvPr id="8" name="图片 7" descr="白板上的文字&#10;&#10;描述已自动生成">
            <a:extLst>
              <a:ext uri="{FF2B5EF4-FFF2-40B4-BE49-F238E27FC236}">
                <a16:creationId xmlns:a16="http://schemas.microsoft.com/office/drawing/2014/main" id="{12557073-8B68-E96A-40CE-31A65A32F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8759" r="70408" b="56185"/>
          <a:stretch/>
        </p:blipFill>
        <p:spPr>
          <a:xfrm rot="5400000">
            <a:off x="3827451" y="2407083"/>
            <a:ext cx="2707063" cy="30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35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2.3 </a:t>
            </a:r>
            <a:r>
              <a:rPr lang="zh-CN" altLang="en-US" sz="2000" dirty="0"/>
              <a:t>画出伪码程序的盒图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7" y="2547177"/>
            <a:ext cx="2067374" cy="3233335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48E30C19-BDF7-F6DD-F389-18917BC51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1" t="56387" r="30072" b="9852"/>
          <a:stretch/>
        </p:blipFill>
        <p:spPr>
          <a:xfrm rot="5400000">
            <a:off x="4055181" y="2132862"/>
            <a:ext cx="2005445" cy="28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36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7311500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3.1 </a:t>
            </a:r>
            <a:r>
              <a:rPr lang="zh-CN" altLang="en-US" sz="2000" dirty="0"/>
              <a:t>下面给出的程序流程图代表一个非结构化的程序</a:t>
            </a:r>
            <a:r>
              <a:rPr lang="en-US" altLang="zh-CN" sz="2000" dirty="0"/>
              <a:t>,</a:t>
            </a:r>
            <a:r>
              <a:rPr lang="zh-CN" altLang="en-US" sz="2000" dirty="0"/>
              <a:t>转为结构化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0A66C43B-F3B1-6706-4CE8-348B570D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4" y="2642187"/>
            <a:ext cx="2526047" cy="33459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5E580D0-FBEF-215E-19B7-86D3B449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24" y="2584731"/>
            <a:ext cx="2951861" cy="34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1310B87-70F1-F6FA-B659-07D87A5C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85" y="3069784"/>
            <a:ext cx="3288683" cy="23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9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37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7311500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3.1 </a:t>
            </a:r>
            <a:r>
              <a:rPr lang="zh-CN" altLang="en-US" sz="2000" dirty="0"/>
              <a:t>下面给出的程序流程图代表一个非结构化的程序</a:t>
            </a:r>
            <a:r>
              <a:rPr lang="en-US" altLang="zh-CN" sz="2000" dirty="0"/>
              <a:t>,</a:t>
            </a:r>
            <a:r>
              <a:rPr lang="zh-CN" altLang="en-US" sz="2000" dirty="0"/>
              <a:t>转为结构化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0A66C43B-F3B1-6706-4CE8-348B570D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9" y="2642187"/>
            <a:ext cx="2526047" cy="33459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D8EE0A2B-8C29-4155-B54C-0ED421349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9" t="33137" r="14916" b="11675"/>
          <a:stretch/>
        </p:blipFill>
        <p:spPr>
          <a:xfrm rot="5400000">
            <a:off x="4223663" y="1906172"/>
            <a:ext cx="2328122" cy="40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38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7311500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3.1 </a:t>
            </a:r>
            <a:r>
              <a:rPr lang="zh-CN" altLang="en-US" sz="2000" dirty="0"/>
              <a:t>下面给出的程序流程图代表一个非结构化的程序</a:t>
            </a:r>
            <a:r>
              <a:rPr lang="en-US" altLang="zh-CN" sz="2000" dirty="0"/>
              <a:t>,</a:t>
            </a:r>
            <a:r>
              <a:rPr lang="zh-CN" altLang="en-US" sz="2000" dirty="0"/>
              <a:t>转为结构化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0A66C43B-F3B1-6706-4CE8-348B570D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9" y="2642187"/>
            <a:ext cx="2526047" cy="33459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D8EE0A2B-8C29-4155-B54C-0ED421349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9" t="33137" r="14916" b="11675"/>
          <a:stretch/>
        </p:blipFill>
        <p:spPr>
          <a:xfrm rot="5400000">
            <a:off x="4223663" y="1906172"/>
            <a:ext cx="2328122" cy="40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盒图</a:t>
            </a:r>
            <a:r>
              <a:rPr lang="en-US" altLang="zh-CN" dirty="0"/>
              <a:t>(N-S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39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7311500" cy="365125"/>
          </a:xfrm>
        </p:spPr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3.1 </a:t>
            </a:r>
            <a:r>
              <a:rPr lang="zh-CN" altLang="en-US" sz="2000" dirty="0"/>
              <a:t>下面给出的程序流程图代表一个非结构化的程序</a:t>
            </a:r>
            <a:r>
              <a:rPr lang="en-US" altLang="zh-CN" sz="2000" dirty="0"/>
              <a:t>,</a:t>
            </a:r>
            <a:r>
              <a:rPr lang="zh-CN" altLang="en-US" sz="2000" dirty="0"/>
              <a:t>转为结构化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0A66C43B-F3B1-6706-4CE8-348B570D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9" y="2642187"/>
            <a:ext cx="2526047" cy="33459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DCD6DD1D-1E92-E2D4-9403-98C9BCEA3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t="27482" r="46110" b="21103"/>
          <a:stretch/>
        </p:blipFill>
        <p:spPr>
          <a:xfrm rot="5400000">
            <a:off x="4443453" y="2214791"/>
            <a:ext cx="2680086" cy="37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4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" y="2028314"/>
            <a:ext cx="7614107" cy="3651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sz="2000" dirty="0"/>
              <a:t>患者监护系统要求：医院对患者监护系统的基本要求是随时</a:t>
            </a:r>
            <a:r>
              <a:rPr lang="zh-CN" altLang="en-US" sz="2000" dirty="0">
                <a:solidFill>
                  <a:srgbClr val="7030A0"/>
                </a:solidFill>
              </a:rPr>
              <a:t>接收</a:t>
            </a:r>
            <a:r>
              <a:rPr lang="zh-CN" altLang="en-US" sz="2000" dirty="0"/>
              <a:t>每个</a:t>
            </a:r>
            <a:r>
              <a:rPr lang="zh-CN" altLang="en-US" sz="2000" dirty="0">
                <a:solidFill>
                  <a:srgbClr val="FF0000"/>
                </a:solidFill>
              </a:rPr>
              <a:t>病人</a:t>
            </a:r>
            <a:r>
              <a:rPr lang="zh-CN" altLang="en-US" sz="2000" dirty="0"/>
              <a:t>的生理信号</a:t>
            </a:r>
            <a:r>
              <a:rPr lang="en-US" altLang="zh-CN" sz="2000" dirty="0"/>
              <a:t>(</a:t>
            </a:r>
            <a:r>
              <a:rPr lang="zh-CN" altLang="en-US" sz="2000" dirty="0"/>
              <a:t>脉搏、体温、血压、心电图等</a:t>
            </a:r>
            <a:r>
              <a:rPr lang="en-US" altLang="zh-CN" sz="2000" dirty="0"/>
              <a:t>)</a:t>
            </a:r>
            <a:r>
              <a:rPr lang="zh-CN" altLang="en-US" sz="2000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定时记录病人情况</a:t>
            </a:r>
            <a:r>
              <a:rPr lang="zh-CN" altLang="en-US" sz="2000" dirty="0"/>
              <a:t>以形成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患者日志</a:t>
            </a:r>
            <a:r>
              <a:rPr lang="zh-CN" altLang="en-US" sz="2000" dirty="0"/>
              <a:t>，当某个</a:t>
            </a:r>
            <a:r>
              <a:rPr lang="zh-CN" altLang="en-US" dirty="0">
                <a:solidFill>
                  <a:srgbClr val="FF0000"/>
                </a:solidFill>
              </a:rPr>
              <a:t>病人</a:t>
            </a:r>
            <a:r>
              <a:rPr lang="zh-CN" altLang="en-US" sz="2000" dirty="0"/>
              <a:t>的生理信号超出医生规定的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安全范围</a:t>
            </a:r>
            <a:r>
              <a:rPr lang="zh-CN" altLang="en-US" sz="2000" dirty="0"/>
              <a:t>时向值班</a:t>
            </a:r>
            <a:r>
              <a:rPr lang="zh-CN" altLang="en-US" sz="2000" dirty="0">
                <a:solidFill>
                  <a:srgbClr val="FF0000"/>
                </a:solidFill>
              </a:rPr>
              <a:t>护士</a:t>
            </a:r>
            <a:r>
              <a:rPr lang="zh-CN" altLang="en-US" sz="2000" dirty="0">
                <a:solidFill>
                  <a:srgbClr val="7030A0"/>
                </a:solidFill>
              </a:rPr>
              <a:t>发出警告</a:t>
            </a:r>
            <a:r>
              <a:rPr lang="zh-CN" altLang="en-US" sz="2000" dirty="0"/>
              <a:t>信息，此外，</a:t>
            </a:r>
            <a:r>
              <a:rPr lang="zh-CN" altLang="en-US" sz="2000" dirty="0">
                <a:solidFill>
                  <a:srgbClr val="FF0000"/>
                </a:solidFill>
              </a:rPr>
              <a:t>护士</a:t>
            </a:r>
            <a:r>
              <a:rPr lang="zh-CN" altLang="en-US" sz="2000" dirty="0"/>
              <a:t>在需要时还可以要求系统</a:t>
            </a:r>
            <a:r>
              <a:rPr lang="zh-CN" altLang="en-US" sz="2000" dirty="0">
                <a:solidFill>
                  <a:srgbClr val="7030A0"/>
                </a:solidFill>
              </a:rPr>
              <a:t>打印</a:t>
            </a:r>
            <a:r>
              <a:rPr lang="zh-CN" altLang="en-US" sz="2000" dirty="0">
                <a:solidFill>
                  <a:srgbClr val="773BA5"/>
                </a:solidFill>
              </a:rPr>
              <a:t>病情</a:t>
            </a:r>
            <a:r>
              <a:rPr lang="zh-CN" altLang="en-US" sz="2000" dirty="0">
                <a:solidFill>
                  <a:srgbClr val="7030A0"/>
                </a:solidFill>
              </a:rPr>
              <a:t>报告</a:t>
            </a:r>
            <a:r>
              <a:rPr lang="zh-CN" altLang="en-US" sz="2000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2C13A2-5F2E-5EE4-9CA0-51BCC246438B}"/>
              </a:ext>
            </a:extLst>
          </p:cNvPr>
          <p:cNvSpPr txBox="1"/>
          <p:nvPr/>
        </p:nvSpPr>
        <p:spPr>
          <a:xfrm>
            <a:off x="628649" y="3679732"/>
            <a:ext cx="1572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源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终点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存储数据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2400" dirty="0"/>
              <a:t>数据流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773BA5"/>
                </a:solidFill>
              </a:rPr>
              <a:t>处理模块</a:t>
            </a:r>
            <a:endParaRPr lang="en-US" altLang="zh-CN" sz="2400" dirty="0">
              <a:solidFill>
                <a:srgbClr val="773BA5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DFACE8-1129-B392-93C4-988E981A50FE}"/>
              </a:ext>
            </a:extLst>
          </p:cNvPr>
          <p:cNvSpPr txBox="1"/>
          <p:nvPr/>
        </p:nvSpPr>
        <p:spPr>
          <a:xfrm>
            <a:off x="2200891" y="3679732"/>
            <a:ext cx="62392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/>
              <a:t>病人，护士；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临界生理信号，患者病情日志；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生理信号，警告信息，请求报告，日志信息；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000" dirty="0"/>
              <a:t>接收信号，分析信号，发出警告，更新日志，生成日志。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8509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40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53CCBB8-0343-3A58-0335-3109367C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04" y="578900"/>
            <a:ext cx="5299097" cy="57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6235F1-A94C-4756-DC8F-0D5161AD8435}"/>
              </a:ext>
            </a:extLst>
          </p:cNvPr>
          <p:cNvSpPr txBox="1"/>
          <p:nvPr/>
        </p:nvSpPr>
        <p:spPr>
          <a:xfrm>
            <a:off x="736783" y="1707209"/>
            <a:ext cx="118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P127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705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41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2.3 </a:t>
            </a:r>
            <a:r>
              <a:rPr lang="zh-CN" altLang="en-US" sz="2000" dirty="0"/>
              <a:t>画出伪码程序的</a:t>
            </a:r>
            <a:r>
              <a:rPr lang="en-US" altLang="zh-CN" sz="2000" dirty="0"/>
              <a:t>PAD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22D9BF-7FD1-C660-2F4D-E93BE790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6" y="2527442"/>
            <a:ext cx="2067374" cy="323333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FDB69A7-58B2-86FE-3C7E-86463D56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71" y="2134334"/>
            <a:ext cx="4000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73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598B-E993-E580-5C94-EEB78C8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判定表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3F709-410D-7E3C-9F60-3D02DF8E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B29D98-E500-C79F-31FE-7408A19F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CF7CC-2248-8166-B16D-E52CA2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42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261F11-7490-5700-214D-D3D544DE11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028314"/>
            <a:ext cx="4715936" cy="365125"/>
          </a:xfrm>
        </p:spPr>
        <p:txBody>
          <a:bodyPr/>
          <a:lstStyle/>
          <a:p>
            <a:r>
              <a:rPr lang="zh-CN" altLang="en-US" dirty="0"/>
              <a:t>是什么？</a:t>
            </a:r>
            <a:r>
              <a:rPr lang="en-US" altLang="zh-CN" dirty="0"/>
              <a:t>P127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EC3674-5196-99FC-D246-F9A8BBE43EAE}"/>
              </a:ext>
            </a:extLst>
          </p:cNvPr>
          <p:cNvSpPr txBox="1"/>
          <p:nvPr/>
        </p:nvSpPr>
        <p:spPr>
          <a:xfrm>
            <a:off x="628649" y="2489889"/>
            <a:ext cx="2430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不考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962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0427E-0E33-832A-D9D1-9F691B81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6C4AB0-A95E-A4B3-DE48-E0EFE599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8A3341-AD07-49C3-74B1-DCAE63EE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Mengtong Li All Rights Reserved.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E5CDCA-CA7E-B5B9-F7CC-29900CFD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6C903AD-FDF3-260D-053F-F503FFD2B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53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5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4BB26B-B6DA-31E0-F7E1-F973E47819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A8C73E-AE09-A9C2-BDDF-02F5DABC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65" y="2478805"/>
            <a:ext cx="7293675" cy="37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0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6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 一些问题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55E613-34A4-9339-3800-B4B078ABFF18}"/>
              </a:ext>
            </a:extLst>
          </p:cNvPr>
          <p:cNvSpPr txBox="1"/>
          <p:nvPr/>
        </p:nvSpPr>
        <p:spPr>
          <a:xfrm>
            <a:off x="6269232" y="2393439"/>
            <a:ext cx="215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不完整</a:t>
            </a:r>
            <a:endParaRPr lang="en-US" altLang="zh-CN" sz="2800" dirty="0"/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0065CD95-FC61-4BB3-A5C6-B98060043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t="10781" r="53189"/>
          <a:stretch/>
        </p:blipFill>
        <p:spPr>
          <a:xfrm rot="5400000">
            <a:off x="2056366" y="1150568"/>
            <a:ext cx="2549179" cy="52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8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7</a:t>
            </a:fld>
            <a:endParaRPr lang="en-US"/>
          </a:p>
        </p:txBody>
      </p:sp>
      <p:pic>
        <p:nvPicPr>
          <p:cNvPr id="10" name="内容占位符 9" descr="白板上的文字&#10;&#10;描述已自动生成">
            <a:extLst>
              <a:ext uri="{FF2B5EF4-FFF2-40B4-BE49-F238E27FC236}">
                <a16:creationId xmlns:a16="http://schemas.microsoft.com/office/drawing/2014/main" id="{9E99C1AB-D1E7-054A-65AD-733EBAEDF8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78" b="9864"/>
          <a:stretch/>
        </p:blipFill>
        <p:spPr>
          <a:xfrm>
            <a:off x="707591" y="2393439"/>
            <a:ext cx="3081220" cy="3962916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 一些问题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DB4645-8EF2-EF24-75DB-DFF3FDB4F63A}"/>
              </a:ext>
            </a:extLst>
          </p:cNvPr>
          <p:cNvSpPr txBox="1"/>
          <p:nvPr/>
        </p:nvSpPr>
        <p:spPr>
          <a:xfrm>
            <a:off x="4624627" y="2712992"/>
            <a:ext cx="3295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程序流程图和数据流图混用</a:t>
            </a:r>
          </a:p>
        </p:txBody>
      </p:sp>
    </p:spTree>
    <p:extLst>
      <p:ext uri="{BB962C8B-B14F-4D97-AF65-F5344CB8AC3E}">
        <p14:creationId xmlns:p14="http://schemas.microsoft.com/office/powerpoint/2010/main" val="106934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8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 一些问题</a:t>
            </a:r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EAF35974-9F7E-BFB2-FF0D-A73CF92CB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1" t="77" r="16871" b="-1"/>
          <a:stretch/>
        </p:blipFill>
        <p:spPr>
          <a:xfrm rot="5400000">
            <a:off x="1378935" y="1213396"/>
            <a:ext cx="2986627" cy="53467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6C87C6-4B8B-1957-88ED-E6B7A1F0E053}"/>
              </a:ext>
            </a:extLst>
          </p:cNvPr>
          <p:cNvSpPr txBox="1"/>
          <p:nvPr/>
        </p:nvSpPr>
        <p:spPr>
          <a:xfrm>
            <a:off x="5846280" y="2393438"/>
            <a:ext cx="3667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作图不规范</a:t>
            </a:r>
          </a:p>
        </p:txBody>
      </p:sp>
    </p:spTree>
    <p:extLst>
      <p:ext uri="{BB962C8B-B14F-4D97-AF65-F5344CB8AC3E}">
        <p14:creationId xmlns:p14="http://schemas.microsoft.com/office/powerpoint/2010/main" val="145630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2BB5E-D6C7-0671-1D26-7C10E36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81842-C8A8-630E-5ED5-ABB2882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4621-DD70-405C-971E-DF30EFD91B5F}" type="datetime1">
              <a:rPr lang="zh-CN" altLang="en-US" smtClean="0"/>
              <a:t>2023/4/14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2D6A3-B386-2D72-FF20-D94D6B4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 Mengtong Li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46552D-FC25-4C7F-BCC8-861BED30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E033-2161-48C7-9160-719E6E864EF8}" type="slidenum">
              <a:rPr lang="en-US" altLang="zh-CN" smtClean="0"/>
              <a:pPr/>
              <a:t>9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301CF9-8FF4-E47F-365D-B001486E4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作业 例</a:t>
            </a:r>
            <a:r>
              <a:rPr lang="en-US" altLang="zh-CN" dirty="0"/>
              <a:t>1.1 </a:t>
            </a:r>
            <a:r>
              <a:rPr lang="zh-CN" altLang="en-US" dirty="0"/>
              <a:t>数据流图 一些问题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C5772EF-FD8D-ED48-F3BD-B17EDD68D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7" t="561" r="7314"/>
          <a:stretch/>
        </p:blipFill>
        <p:spPr>
          <a:xfrm rot="5400000">
            <a:off x="1255699" y="1766389"/>
            <a:ext cx="3866464" cy="5120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55E613-34A4-9339-3800-B4B078ABFF18}"/>
              </a:ext>
            </a:extLst>
          </p:cNvPr>
          <p:cNvSpPr txBox="1"/>
          <p:nvPr/>
        </p:nvSpPr>
        <p:spPr>
          <a:xfrm>
            <a:off x="5896324" y="2736502"/>
            <a:ext cx="2535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数据流图部分划分过细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917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CA72C680-4568-4829-A855-82A9F2FD5EE5}" vid="{316B4A39-0BC4-43E1-9FEB-98B58701CFF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 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7E96941-B97F-4A44-A0C7-97F670C4B860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是组会模板</Template>
  <TotalTime>278</TotalTime>
  <Words>1162</Words>
  <Application>Microsoft Office PowerPoint</Application>
  <PresentationFormat>全屏显示(4:3)</PresentationFormat>
  <Paragraphs>284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主题​​</vt:lpstr>
      <vt:lpstr>软件工程导论习题课</vt:lpstr>
      <vt:lpstr>目录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数据流图</vt:lpstr>
      <vt:lpstr>常见过程设计语言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程序流程图</vt:lpstr>
      <vt:lpstr>盒图(N-S图)</vt:lpstr>
      <vt:lpstr>盒图(N-S图)</vt:lpstr>
      <vt:lpstr>盒图(N-S图)</vt:lpstr>
      <vt:lpstr>盒图(N-S图)</vt:lpstr>
      <vt:lpstr>盒图(N-S图)</vt:lpstr>
      <vt:lpstr>盒图(N-S图)</vt:lpstr>
      <vt:lpstr>盒图(N-S图)</vt:lpstr>
      <vt:lpstr>盒图(N-S图)</vt:lpstr>
      <vt:lpstr>PAD</vt:lpstr>
      <vt:lpstr>PAD</vt:lpstr>
      <vt:lpstr>判定表</vt:lpstr>
      <vt:lpstr>结束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孟桐 李</cp:lastModifiedBy>
  <cp:revision>8</cp:revision>
  <dcterms:created xsi:type="dcterms:W3CDTF">2022-11-09T07:28:37Z</dcterms:created>
  <dcterms:modified xsi:type="dcterms:W3CDTF">2023-04-14T03:12:25Z</dcterms:modified>
</cp:coreProperties>
</file>